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9"/>
  </p:notesMasterIdLst>
  <p:sldIdLst>
    <p:sldId id="256" r:id="rId2"/>
    <p:sldId id="267" r:id="rId3"/>
    <p:sldId id="266" r:id="rId4"/>
    <p:sldId id="264" r:id="rId5"/>
    <p:sldId id="258" r:id="rId6"/>
    <p:sldId id="279" r:id="rId7"/>
    <p:sldId id="259" r:id="rId8"/>
    <p:sldId id="268" r:id="rId9"/>
    <p:sldId id="277" r:id="rId10"/>
    <p:sldId id="263" r:id="rId11"/>
    <p:sldId id="265" r:id="rId12"/>
    <p:sldId id="274" r:id="rId13"/>
    <p:sldId id="275" r:id="rId14"/>
    <p:sldId id="276" r:id="rId15"/>
    <p:sldId id="278" r:id="rId16"/>
    <p:sldId id="262" r:id="rId17"/>
    <p:sldId id="26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961" autoAdjust="0"/>
  </p:normalViewPr>
  <p:slideViewPr>
    <p:cSldViewPr>
      <p:cViewPr varScale="1">
        <p:scale>
          <a:sx n="45" d="100"/>
          <a:sy n="45" d="100"/>
        </p:scale>
        <p:origin x="-210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B19A18-5823-490F-A073-C9EE9DC58C35}" type="datetimeFigureOut">
              <a:rPr lang="en-US" smtClean="0"/>
              <a:t>11/24/2014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543EA7-CE71-43DE-A490-47CA7840D26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543EA7-CE71-43DE-A490-47CA7840D263}"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LEVEL 4 Autonomous:     No steering wheel, brake pedal, or gas pedal  ---</a:t>
            </a:r>
            <a:r>
              <a:rPr lang="en-US" dirty="0" smtClean="0"/>
              <a:t> Just</a:t>
            </a:r>
            <a:r>
              <a:rPr lang="en-US" baseline="0" dirty="0" smtClean="0"/>
              <a:t> a button to start and stop</a:t>
            </a:r>
          </a:p>
          <a:p>
            <a:pPr>
              <a:buFontTx/>
              <a:buChar char="-"/>
            </a:pPr>
            <a:r>
              <a:rPr lang="en-US" baseline="0" dirty="0" smtClean="0"/>
              <a:t>Fully electric</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t>25</a:t>
            </a:r>
            <a:r>
              <a:rPr lang="en-US" baseline="0" dirty="0" smtClean="0"/>
              <a:t> miles per hour max</a:t>
            </a:r>
            <a:endParaRPr lang="en-US" baseline="0" dirty="0" smtClean="0"/>
          </a:p>
          <a:p>
            <a:pPr>
              <a:buFontTx/>
              <a:buChar char="-"/>
            </a:pPr>
            <a:r>
              <a:rPr lang="en-US" dirty="0" smtClean="0"/>
              <a:t> Redundant braking and redundant steering systems</a:t>
            </a:r>
            <a:r>
              <a:rPr lang="en-US" baseline="0" dirty="0" smtClean="0"/>
              <a:t> </a:t>
            </a:r>
            <a:r>
              <a:rPr lang="en-US" dirty="0" smtClean="0"/>
              <a:t>– According</a:t>
            </a:r>
            <a:r>
              <a:rPr lang="en-US" baseline="0" dirty="0" smtClean="0"/>
              <a:t> to Google, the first </a:t>
            </a:r>
            <a:r>
              <a:rPr lang="en-US" dirty="0" smtClean="0"/>
              <a:t>ever in a car</a:t>
            </a:r>
          </a:p>
          <a:p>
            <a:pPr>
              <a:buFontTx/>
              <a:buChar char="-"/>
            </a:pPr>
            <a:r>
              <a:rPr lang="en-US" dirty="0" smtClean="0"/>
              <a:t> Computer in back of car, gets very hot, ruggedized computer for this environment</a:t>
            </a:r>
          </a:p>
          <a:p>
            <a:pPr>
              <a:buFontTx/>
              <a:buChar char="-"/>
            </a:pPr>
            <a:r>
              <a:rPr lang="en-US" baseline="0" dirty="0" smtClean="0"/>
              <a:t> Soft round edges curve away from the sensors to enhance FOV</a:t>
            </a:r>
            <a:endParaRPr lang="en-US" dirty="0" smtClean="0"/>
          </a:p>
          <a:p>
            <a:pPr>
              <a:buFontTx/>
              <a:buChar char="-"/>
            </a:pPr>
            <a:r>
              <a:rPr lang="en-US" baseline="0" dirty="0" smtClean="0"/>
              <a:t> Will be tested on roads at NASA’s Ames Research Center in Moffett Field, CA.  Gets around state legislation because the grounds are federal property.</a:t>
            </a:r>
          </a:p>
          <a:p>
            <a:pPr>
              <a:buFontTx/>
              <a:buChar char="-"/>
            </a:pPr>
            <a:r>
              <a:rPr lang="en-US" baseline="0" dirty="0" smtClean="0"/>
              <a:t> Car has friendly appearance (face) to help with public perception</a:t>
            </a:r>
          </a:p>
          <a:p>
            <a:pPr>
              <a:buFontTx/>
              <a:buChar char="-"/>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48543EA7-CE71-43DE-A490-47CA7840D263}"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-Can’t yet</a:t>
            </a:r>
            <a:r>
              <a:rPr lang="en-US" baseline="0" dirty="0" smtClean="0"/>
              <a:t> handle h</a:t>
            </a:r>
            <a:r>
              <a:rPr lang="en-US" dirty="0" smtClean="0"/>
              <a:t>eavy rain</a:t>
            </a:r>
            <a:r>
              <a:rPr lang="en-US" baseline="0" dirty="0" smtClean="0"/>
              <a:t> and snow, mostly been tested in sunny Mountain View California</a:t>
            </a:r>
          </a:p>
          <a:p>
            <a:r>
              <a:rPr lang="en-US" baseline="0" dirty="0" smtClean="0"/>
              <a:t>-Potholes</a:t>
            </a:r>
          </a:p>
          <a:p>
            <a:r>
              <a:rPr lang="en-US" baseline="0" dirty="0" smtClean="0"/>
              <a:t>-Parking lots, parking garages</a:t>
            </a:r>
          </a:p>
          <a:p>
            <a:r>
              <a:rPr lang="en-US" baseline="0" dirty="0" smtClean="0"/>
              <a:t>-Can’t yet distinguish between traffic cops and normal pedestrians</a:t>
            </a:r>
          </a:p>
          <a:p>
            <a:r>
              <a:rPr lang="en-US" baseline="0" dirty="0" smtClean="0"/>
              <a:t>-Can’t distinguish between harmless objects (crumpled paper) and harmful objects (rocks), currently avoids both</a:t>
            </a:r>
          </a:p>
          <a:p>
            <a:r>
              <a:rPr lang="en-US" baseline="0" dirty="0" smtClean="0"/>
              <a:t>-Currently, route must be pre-mapped in high detail</a:t>
            </a:r>
          </a:p>
          <a:p>
            <a:r>
              <a:rPr lang="en-US" baseline="0" dirty="0" smtClean="0"/>
              <a:t>          -Can handle unmapped stop signs and construction signs</a:t>
            </a:r>
          </a:p>
          <a:p>
            <a:r>
              <a:rPr lang="en-US" baseline="0" dirty="0" smtClean="0"/>
              <a:t>          -Can’t handle unmapped street lights (but will stop for traffic!)</a:t>
            </a:r>
          </a:p>
          <a:p>
            <a:r>
              <a:rPr lang="en-US" baseline="0" dirty="0" smtClean="0"/>
              <a:t>-During testing, car came on an old woman in a motorized wheelchair chasing a duck with a broom.  The car was confused so it stopped and wouldn’t go on</a:t>
            </a:r>
          </a:p>
        </p:txBody>
      </p:sp>
      <p:sp>
        <p:nvSpPr>
          <p:cNvPr id="4" name="Slide Number Placeholder 3"/>
          <p:cNvSpPr>
            <a:spLocks noGrp="1"/>
          </p:cNvSpPr>
          <p:nvPr>
            <p:ph type="sldNum" sz="quarter" idx="10"/>
          </p:nvPr>
        </p:nvSpPr>
        <p:spPr/>
        <p:txBody>
          <a:bodyPr/>
          <a:lstStyle/>
          <a:p>
            <a:fld id="{48543EA7-CE71-43DE-A490-47CA7840D263}"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an unavoidable crash, whose lives should be prioritized? </a:t>
            </a:r>
          </a:p>
          <a:p>
            <a:r>
              <a:rPr lang="en-US" baseline="0" dirty="0" smtClean="0"/>
              <a:t>	-Minimize damage to car passengers?</a:t>
            </a:r>
          </a:p>
          <a:p>
            <a:r>
              <a:rPr lang="en-US" baseline="0" dirty="0" smtClean="0"/>
              <a:t>	-Minimize damage to children?</a:t>
            </a:r>
          </a:p>
          <a:p>
            <a:r>
              <a:rPr lang="en-US" baseline="0" dirty="0" smtClean="0"/>
              <a:t>	-Treat all lives equally?</a:t>
            </a:r>
          </a:p>
          <a:p>
            <a:r>
              <a:rPr lang="en-US" baseline="0" dirty="0" smtClean="0"/>
              <a:t>Who should choose these settings?</a:t>
            </a:r>
          </a:p>
          <a:p>
            <a:r>
              <a:rPr lang="en-US" baseline="0" dirty="0" smtClean="0"/>
              <a:t>	-Google?</a:t>
            </a:r>
          </a:p>
          <a:p>
            <a:r>
              <a:rPr lang="en-US" baseline="0" dirty="0" smtClean="0"/>
              <a:t>	-Driver?</a:t>
            </a:r>
          </a:p>
          <a:p>
            <a:r>
              <a:rPr lang="en-US" baseline="0" dirty="0" smtClean="0"/>
              <a:t>Who is liable in case of a crash?</a:t>
            </a:r>
          </a:p>
        </p:txBody>
      </p:sp>
      <p:sp>
        <p:nvSpPr>
          <p:cNvPr id="4" name="Slide Number Placeholder 3"/>
          <p:cNvSpPr>
            <a:spLocks noGrp="1"/>
          </p:cNvSpPr>
          <p:nvPr>
            <p:ph type="sldNum" sz="quarter" idx="10"/>
          </p:nvPr>
        </p:nvSpPr>
        <p:spPr/>
        <p:txBody>
          <a:bodyPr/>
          <a:lstStyle/>
          <a:p>
            <a:fld id="{48543EA7-CE71-43DE-A490-47CA7840D263}"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-Public acceptance survey of 1000 people:</a:t>
            </a:r>
          </a:p>
          <a:p>
            <a:r>
              <a:rPr lang="en-US" baseline="0" dirty="0" smtClean="0"/>
              <a:t>   -82% of consumers would not purchase an autonomous vehicle</a:t>
            </a:r>
          </a:p>
          <a:p>
            <a:r>
              <a:rPr lang="en-US" baseline="0" dirty="0" smtClean="0"/>
              <a:t>   -66% of consumers would not feel safe in an autonomous vehicle</a:t>
            </a:r>
          </a:p>
          <a:p>
            <a:r>
              <a:rPr lang="en-US" baseline="0" dirty="0" smtClean="0"/>
              <a:t>   -88% of consumers would not feel confident allowing their loved ones to ride in an autonomous vehicle</a:t>
            </a:r>
          </a:p>
          <a:p>
            <a:r>
              <a:rPr lang="en-US" baseline="0" dirty="0" smtClean="0"/>
              <a:t>-Humanizing the computer</a:t>
            </a:r>
          </a:p>
          <a:p>
            <a:r>
              <a:rPr lang="en-US" baseline="0" dirty="0" smtClean="0"/>
              <a:t>   -Had to learn to drive more assertively: </a:t>
            </a:r>
          </a:p>
          <a:p>
            <a:r>
              <a:rPr lang="en-US" baseline="0" dirty="0" smtClean="0"/>
              <a:t>	-On freeway, follow closer to other vehicles than driver’s training manuals recommend to keep people from darting in front of them</a:t>
            </a:r>
          </a:p>
          <a:p>
            <a:r>
              <a:rPr lang="en-US" baseline="0" dirty="0" smtClean="0"/>
              <a:t>	-At 4-way intersection, inch forward before proceeding to keep other drivers from trying to beat them</a:t>
            </a:r>
          </a:p>
          <a:p>
            <a:r>
              <a:rPr lang="en-US" baseline="0" dirty="0" smtClean="0"/>
              <a:t>   -But also more conservatively:   	-</a:t>
            </a:r>
            <a:r>
              <a:rPr lang="en-US" baseline="0" dirty="0" err="1" smtClean="0"/>
              <a:t>decellerating</a:t>
            </a:r>
            <a:r>
              <a:rPr lang="en-US" baseline="0" dirty="0" smtClean="0"/>
              <a:t> slower than was necessary, giving wide berth to large vehicles, etc</a:t>
            </a:r>
          </a:p>
          <a:p>
            <a:r>
              <a:rPr lang="en-US" baseline="0" dirty="0" smtClean="0"/>
              <a:t>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8543EA7-CE71-43DE-A490-47CA7840D263}"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Technology is ahead of the law</a:t>
            </a:r>
          </a:p>
          <a:p>
            <a:r>
              <a:rPr lang="en-US" baseline="0" dirty="0" smtClean="0"/>
              <a:t>-Google and car manufactures have </a:t>
            </a:r>
            <a:r>
              <a:rPr lang="en-US" b="1" baseline="0" dirty="0" smtClean="0"/>
              <a:t>lots </a:t>
            </a:r>
            <a:r>
              <a:rPr lang="en-US" baseline="0" dirty="0" smtClean="0"/>
              <a:t>of lobbying funds</a:t>
            </a:r>
          </a:p>
          <a:p>
            <a:r>
              <a:rPr lang="en-US" baseline="0" dirty="0" smtClean="0"/>
              <a:t>In the U.S., testing now allowed in</a:t>
            </a:r>
          </a:p>
          <a:p>
            <a:r>
              <a:rPr lang="en-US" baseline="0" dirty="0" smtClean="0"/>
              <a:t>   -Nevada, Florida, California, Michigan, Washington D.C.</a:t>
            </a:r>
          </a:p>
          <a:p>
            <a:r>
              <a:rPr lang="en-US" baseline="0" dirty="0" smtClean="0"/>
              <a:t>Big hurdle will be leap from “Level 3” to Fully-Autonomous “Level 4” approval</a:t>
            </a:r>
          </a:p>
        </p:txBody>
      </p:sp>
      <p:sp>
        <p:nvSpPr>
          <p:cNvPr id="4" name="Slide Number Placeholder 3"/>
          <p:cNvSpPr>
            <a:spLocks noGrp="1"/>
          </p:cNvSpPr>
          <p:nvPr>
            <p:ph type="sldNum" sz="quarter" idx="10"/>
          </p:nvPr>
        </p:nvSpPr>
        <p:spPr/>
        <p:txBody>
          <a:bodyPr/>
          <a:lstStyle/>
          <a:p>
            <a:fld id="{48543EA7-CE71-43DE-A490-47CA7840D263}"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Google’s test vehicles contain ~ $150,000 worth of equipment</a:t>
            </a:r>
          </a:p>
          <a:p>
            <a:r>
              <a:rPr lang="en-US" baseline="0" dirty="0" smtClean="0"/>
              <a:t>Around $70,000 comes from the </a:t>
            </a:r>
            <a:r>
              <a:rPr lang="en-US" baseline="0" dirty="0" err="1" smtClean="0"/>
              <a:t>Velodyne</a:t>
            </a:r>
            <a:r>
              <a:rPr lang="en-US" baseline="0" dirty="0" smtClean="0"/>
              <a:t> </a:t>
            </a:r>
            <a:r>
              <a:rPr lang="en-US" baseline="0" dirty="0" err="1" smtClean="0"/>
              <a:t>LiDAR</a:t>
            </a:r>
            <a:r>
              <a:rPr lang="en-US" baseline="0" dirty="0" smtClean="0"/>
              <a:t> system</a:t>
            </a:r>
          </a:p>
          <a:p>
            <a:r>
              <a:rPr lang="en-US" baseline="0" dirty="0" smtClean="0"/>
              <a:t>To see the full benefits of self-driving cars, we will need mass adoption</a:t>
            </a:r>
          </a:p>
          <a:p>
            <a:r>
              <a:rPr lang="en-US" baseline="0" dirty="0" smtClean="0"/>
              <a:t>More reasonably-priced </a:t>
            </a:r>
            <a:r>
              <a:rPr lang="en-US" baseline="0" dirty="0" err="1" smtClean="0"/>
              <a:t>LiDAR</a:t>
            </a:r>
            <a:r>
              <a:rPr lang="en-US" baseline="0" dirty="0" smtClean="0"/>
              <a:t> systems are in development – apparently the German company </a:t>
            </a:r>
            <a:r>
              <a:rPr lang="en-US" baseline="0" dirty="0" err="1" smtClean="0"/>
              <a:t>Ibio</a:t>
            </a:r>
            <a:r>
              <a:rPr lang="en-US" baseline="0" dirty="0" smtClean="0"/>
              <a:t> will soon be providing </a:t>
            </a:r>
            <a:r>
              <a:rPr lang="en-US" baseline="0" dirty="0" err="1" smtClean="0"/>
              <a:t>LiDAR</a:t>
            </a:r>
            <a:r>
              <a:rPr lang="en-US" baseline="0" dirty="0" smtClean="0"/>
              <a:t> for an undisclosed automaker for $250 per vehicle</a:t>
            </a:r>
          </a:p>
          <a:p>
            <a:r>
              <a:rPr lang="en-US" baseline="0" dirty="0" smtClean="0"/>
              <a:t>Instead of sole-ownership, many self driving cars will probably operate like </a:t>
            </a:r>
            <a:r>
              <a:rPr lang="en-US" baseline="0" dirty="0" err="1" smtClean="0"/>
              <a:t>Uber</a:t>
            </a:r>
            <a:r>
              <a:rPr lang="en-US" baseline="0" dirty="0" smtClean="0"/>
              <a:t> – the nearest car picks you up for a small fee</a:t>
            </a:r>
          </a:p>
        </p:txBody>
      </p:sp>
      <p:sp>
        <p:nvSpPr>
          <p:cNvPr id="4" name="Slide Number Placeholder 3"/>
          <p:cNvSpPr>
            <a:spLocks noGrp="1"/>
          </p:cNvSpPr>
          <p:nvPr>
            <p:ph type="sldNum" sz="quarter" idx="10"/>
          </p:nvPr>
        </p:nvSpPr>
        <p:spPr/>
        <p:txBody>
          <a:bodyPr/>
          <a:lstStyle/>
          <a:p>
            <a:fld id="{48543EA7-CE71-43DE-A490-47CA7840D263}"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-Google will probably license its technology to an automaker</a:t>
            </a:r>
          </a:p>
          <a:p>
            <a:endParaRPr lang="en-US" baseline="0" dirty="0" smtClean="0"/>
          </a:p>
          <a:p>
            <a:r>
              <a:rPr lang="en-US" baseline="0" dirty="0" smtClean="0"/>
              <a:t>-The cars will probably start off confined to limited areas for ride-sharing communities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-Google’s self-driving</a:t>
            </a:r>
            <a:r>
              <a:rPr lang="en-US" baseline="0" dirty="0" smtClean="0"/>
              <a:t> car system could be commercially available as soon as 2017</a:t>
            </a:r>
          </a:p>
          <a:p>
            <a:endParaRPr lang="en-US" dirty="0"/>
          </a:p>
        </p:txBody>
      </p:sp>
      <p:sp>
        <p:nvSpPr>
          <p:cNvPr id="4" name="Slide Number Placeholder 3"/>
          <p:cNvSpPr>
            <a:spLocks noGrp="1"/>
          </p:cNvSpPr>
          <p:nvPr>
            <p:ph type="sldNum" sz="quarter" idx="10"/>
          </p:nvPr>
        </p:nvSpPr>
        <p:spPr/>
        <p:txBody>
          <a:bodyPr/>
          <a:lstStyle/>
          <a:p>
            <a:fld id="{48543EA7-CE71-43DE-A490-47CA7840D263}" type="slidenum">
              <a:rPr lang="en-US" smtClean="0"/>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Self-driving</a:t>
            </a:r>
            <a:r>
              <a:rPr lang="en-US" baseline="0" dirty="0" smtClean="0"/>
              <a:t> cars are predicted to save consumers a lot of money</a:t>
            </a:r>
          </a:p>
          <a:p>
            <a:r>
              <a:rPr lang="en-US" baseline="0" dirty="0" smtClean="0"/>
              <a:t>	-Rides should end up being cheaper than taxis</a:t>
            </a:r>
          </a:p>
          <a:p>
            <a:r>
              <a:rPr lang="en-US" baseline="0" dirty="0" smtClean="0"/>
              <a:t>	-With efficient ride sharing, car ownership would decrease (less emissions too!)</a:t>
            </a:r>
          </a:p>
        </p:txBody>
      </p:sp>
      <p:sp>
        <p:nvSpPr>
          <p:cNvPr id="4" name="Slide Number Placeholder 3"/>
          <p:cNvSpPr>
            <a:spLocks noGrp="1"/>
          </p:cNvSpPr>
          <p:nvPr>
            <p:ph type="sldNum" sz="quarter" idx="10"/>
          </p:nvPr>
        </p:nvSpPr>
        <p:spPr/>
        <p:txBody>
          <a:bodyPr/>
          <a:lstStyle/>
          <a:p>
            <a:fld id="{48543EA7-CE71-43DE-A490-47CA7840D263}"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-Average commuter spends 24 to 28 minutes each way sitting in traffic</a:t>
            </a:r>
          </a:p>
          <a:p>
            <a:r>
              <a:rPr lang="en-US" baseline="0" dirty="0" smtClean="0"/>
              <a:t>-Americans spend over 30 billion hours per year sitting in their cars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spend commuting time doing other</a:t>
            </a:r>
            <a:r>
              <a:rPr lang="en-US" baseline="0" dirty="0" smtClean="0"/>
              <a:t> things</a:t>
            </a:r>
          </a:p>
          <a:p>
            <a:r>
              <a:rPr lang="en-US" baseline="0" dirty="0" smtClean="0"/>
              <a:t>-With widespread adoption, traffic congestion can be eased – cars pick optimal routes and speeds to ease gridlock</a:t>
            </a:r>
          </a:p>
          <a:p>
            <a:r>
              <a:rPr lang="en-US" baseline="0" dirty="0" smtClean="0"/>
              <a:t>-No need to search for your car or parking – it will drop you off, park itself, and pick you up again later</a:t>
            </a:r>
            <a:endParaRPr lang="en-US" dirty="0"/>
          </a:p>
        </p:txBody>
      </p:sp>
      <p:sp>
        <p:nvSpPr>
          <p:cNvPr id="4" name="Slide Number Placeholder 3"/>
          <p:cNvSpPr>
            <a:spLocks noGrp="1"/>
          </p:cNvSpPr>
          <p:nvPr>
            <p:ph type="sldNum" sz="quarter" idx="10"/>
          </p:nvPr>
        </p:nvSpPr>
        <p:spPr/>
        <p:txBody>
          <a:bodyPr/>
          <a:lstStyle/>
          <a:p>
            <a:fld id="{48543EA7-CE71-43DE-A490-47CA7840D263}"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Death stats:</a:t>
            </a:r>
            <a:r>
              <a:rPr lang="en-US" baseline="0" dirty="0" smtClean="0"/>
              <a:t> 33,000 people killed each year in car accidents in U.S. (leading cause of death for those between 4 and 34)</a:t>
            </a:r>
          </a:p>
          <a:p>
            <a:r>
              <a:rPr lang="en-US" baseline="0" dirty="0" smtClean="0"/>
              <a:t>	Worldwide: 1.2 million killed each year.</a:t>
            </a:r>
          </a:p>
          <a:p>
            <a:r>
              <a:rPr lang="en-US" baseline="0" dirty="0" smtClean="0"/>
              <a:t>	93% of these deaths are caused by human error</a:t>
            </a:r>
            <a:endParaRPr lang="en-US" dirty="0" smtClean="0"/>
          </a:p>
          <a:p>
            <a:endParaRPr lang="en-US" dirty="0" smtClean="0"/>
          </a:p>
          <a:p>
            <a:r>
              <a:rPr lang="en-US" dirty="0" smtClean="0"/>
              <a:t>Allows</a:t>
            </a:r>
            <a:r>
              <a:rPr lang="en-US" baseline="0" dirty="0" smtClean="0"/>
              <a:t> passengers to get around safely who wouldn’t be able to otherwise</a:t>
            </a:r>
          </a:p>
          <a:p>
            <a:r>
              <a:rPr lang="en-US" baseline="0" dirty="0" smtClean="0"/>
              <a:t>	-Children</a:t>
            </a:r>
          </a:p>
          <a:p>
            <a:r>
              <a:rPr lang="en-US" baseline="0" dirty="0" smtClean="0"/>
              <a:t>	-The elderly</a:t>
            </a:r>
          </a:p>
          <a:p>
            <a:r>
              <a:rPr lang="en-US" baseline="0" dirty="0" smtClean="0"/>
              <a:t>	-Inebriated</a:t>
            </a:r>
          </a:p>
          <a:p>
            <a:r>
              <a:rPr lang="en-US" baseline="0" dirty="0" smtClean="0"/>
              <a:t>	-The visually-impaired</a:t>
            </a:r>
          </a:p>
        </p:txBody>
      </p:sp>
      <p:sp>
        <p:nvSpPr>
          <p:cNvPr id="4" name="Slide Number Placeholder 3"/>
          <p:cNvSpPr>
            <a:spLocks noGrp="1"/>
          </p:cNvSpPr>
          <p:nvPr>
            <p:ph type="sldNum" sz="quarter" idx="10"/>
          </p:nvPr>
        </p:nvSpPr>
        <p:spPr/>
        <p:txBody>
          <a:bodyPr/>
          <a:lstStyle/>
          <a:p>
            <a:fld id="{48543EA7-CE71-43DE-A490-47CA7840D263}"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companies working on</a:t>
            </a:r>
            <a:r>
              <a:rPr lang="en-US" baseline="0" dirty="0" smtClean="0"/>
              <a:t> self-driving prototypes.</a:t>
            </a:r>
          </a:p>
          <a:p>
            <a:endParaRPr lang="en-US" baseline="0" dirty="0" smtClean="0"/>
          </a:p>
          <a:p>
            <a:r>
              <a:rPr lang="en-US" baseline="0" dirty="0" smtClean="0"/>
              <a:t>They mainly differ in their levels of autonomy</a:t>
            </a:r>
            <a:endParaRPr lang="en-US" dirty="0"/>
          </a:p>
        </p:txBody>
      </p:sp>
      <p:sp>
        <p:nvSpPr>
          <p:cNvPr id="4" name="Slide Number Placeholder 3"/>
          <p:cNvSpPr>
            <a:spLocks noGrp="1"/>
          </p:cNvSpPr>
          <p:nvPr>
            <p:ph type="sldNum" sz="quarter" idx="10"/>
          </p:nvPr>
        </p:nvSpPr>
        <p:spPr/>
        <p:txBody>
          <a:bodyPr/>
          <a:lstStyle/>
          <a:p>
            <a:fld id="{48543EA7-CE71-43DE-A490-47CA7840D263}"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1" i="0" kern="1200" dirty="0" smtClean="0">
                <a:solidFill>
                  <a:schemeClr val="tx1"/>
                </a:solidFill>
                <a:latin typeface="+mn-lt"/>
                <a:ea typeface="+mn-ea"/>
                <a:cs typeface="+mn-cs"/>
              </a:rPr>
              <a:t>O:</a:t>
            </a:r>
            <a:r>
              <a:rPr lang="en-US" sz="1200" b="0" i="0" kern="1200" dirty="0" smtClean="0">
                <a:solidFill>
                  <a:schemeClr val="tx1"/>
                </a:solidFill>
                <a:latin typeface="+mn-lt"/>
                <a:ea typeface="+mn-ea"/>
                <a:cs typeface="+mn-cs"/>
              </a:rPr>
              <a:t> Driver in complete and sole control of the primary vehicle controls – brake, steering, throttle</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 at all times.</a:t>
            </a:r>
          </a:p>
          <a:p>
            <a:pPr fontAlgn="base"/>
            <a:r>
              <a:rPr lang="en-US" sz="1200" b="1" i="0" kern="1200" dirty="0" smtClean="0">
                <a:solidFill>
                  <a:schemeClr val="tx1"/>
                </a:solidFill>
                <a:latin typeface="+mn-lt"/>
                <a:ea typeface="+mn-ea"/>
                <a:cs typeface="+mn-cs"/>
              </a:rPr>
              <a:t>1:</a:t>
            </a:r>
            <a:r>
              <a:rPr lang="en-US" sz="1200" b="0" i="0" kern="1200" dirty="0" smtClean="0">
                <a:solidFill>
                  <a:schemeClr val="tx1"/>
                </a:solidFill>
                <a:latin typeface="+mn-lt"/>
                <a:ea typeface="+mn-ea"/>
                <a:cs typeface="+mn-cs"/>
              </a:rPr>
              <a:t> One or more Automated control functions. </a:t>
            </a:r>
            <a:r>
              <a:rPr lang="en-US" sz="1200" b="1" i="0" kern="1200" dirty="0" smtClean="0">
                <a:solidFill>
                  <a:schemeClr val="tx1"/>
                </a:solidFill>
                <a:latin typeface="+mn-lt"/>
                <a:ea typeface="+mn-ea"/>
                <a:cs typeface="+mn-cs"/>
              </a:rPr>
              <a:t>Examples: electronic stability control or</a:t>
            </a:r>
            <a:r>
              <a:rPr lang="en-US" sz="1200" b="1" i="0" kern="1200" baseline="0" dirty="0" smtClean="0">
                <a:solidFill>
                  <a:schemeClr val="tx1"/>
                </a:solidFill>
                <a:latin typeface="+mn-lt"/>
                <a:ea typeface="+mn-ea"/>
                <a:cs typeface="+mn-cs"/>
              </a:rPr>
              <a:t> automatic braking systems</a:t>
            </a:r>
            <a:endParaRPr lang="en-US" sz="1200" b="1" i="0" kern="1200" dirty="0" smtClean="0">
              <a:solidFill>
                <a:schemeClr val="tx1"/>
              </a:solidFill>
              <a:latin typeface="+mn-lt"/>
              <a:ea typeface="+mn-ea"/>
              <a:cs typeface="+mn-cs"/>
            </a:endParaRPr>
          </a:p>
          <a:p>
            <a:pPr fontAlgn="base"/>
            <a:r>
              <a:rPr lang="en-US" sz="1200" b="1" i="0" kern="12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At least two Automated primary control functions designed to work in unison. </a:t>
            </a:r>
            <a:r>
              <a:rPr lang="en-US" sz="1200" b="1" i="0" kern="1200" dirty="0" smtClean="0">
                <a:solidFill>
                  <a:schemeClr val="tx1"/>
                </a:solidFill>
                <a:latin typeface="+mn-lt"/>
                <a:ea typeface="+mn-ea"/>
                <a:cs typeface="+mn-cs"/>
              </a:rPr>
              <a:t>Example:</a:t>
            </a:r>
            <a:r>
              <a:rPr lang="en-US" sz="1200" b="1" i="0" kern="1200" baseline="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Adaptive cruise control in combination with lane centering.</a:t>
            </a:r>
          </a:p>
          <a:p>
            <a:pPr fontAlgn="base"/>
            <a:endParaRPr lang="en-US" sz="1200" b="1" i="0" kern="1200" dirty="0" smtClean="0">
              <a:solidFill>
                <a:schemeClr val="tx1"/>
              </a:solidFill>
              <a:latin typeface="+mn-lt"/>
              <a:ea typeface="+mn-ea"/>
              <a:cs typeface="+mn-cs"/>
            </a:endParaRPr>
          </a:p>
          <a:p>
            <a:pPr fontAlgn="base"/>
            <a:r>
              <a:rPr lang="en-US" sz="1200" b="1" i="0" kern="1200" dirty="0" smtClean="0">
                <a:solidFill>
                  <a:schemeClr val="tx1"/>
                </a:solidFill>
                <a:latin typeface="+mn-lt"/>
                <a:ea typeface="+mn-ea"/>
                <a:cs typeface="+mn-cs"/>
              </a:rPr>
              <a:t>3:</a:t>
            </a:r>
            <a:r>
              <a:rPr lang="en-US" sz="1200" b="0" i="0" kern="1200" dirty="0" smtClean="0">
                <a:solidFill>
                  <a:schemeClr val="tx1"/>
                </a:solidFill>
                <a:latin typeface="+mn-lt"/>
                <a:ea typeface="+mn-ea"/>
                <a:cs typeface="+mn-cs"/>
              </a:rPr>
              <a:t> Driver can cede full control of all safety-critical functions under certain traffic or environmental conditions and in those conditions to rely heavily on the vehicle to monitor for changes in those conditions requiring transition back to driver control. The driver is expected to be available for occasional control, but with sufficiently comfortable transition time. </a:t>
            </a:r>
          </a:p>
          <a:p>
            <a:pPr fontAlgn="base"/>
            <a:endParaRPr lang="en-US" sz="1200" b="0" i="0" kern="1200" dirty="0" smtClean="0">
              <a:solidFill>
                <a:schemeClr val="tx1"/>
              </a:solidFill>
              <a:latin typeface="+mn-lt"/>
              <a:ea typeface="+mn-ea"/>
              <a:cs typeface="+mn-cs"/>
            </a:endParaRPr>
          </a:p>
          <a:p>
            <a:pPr fontAlgn="base"/>
            <a:r>
              <a:rPr lang="en-US" sz="1200" b="1" i="0" kern="1200" dirty="0" smtClean="0">
                <a:solidFill>
                  <a:schemeClr val="tx1"/>
                </a:solidFill>
                <a:latin typeface="+mn-lt"/>
                <a:ea typeface="+mn-ea"/>
                <a:cs typeface="+mn-cs"/>
              </a:rPr>
              <a:t>4:</a:t>
            </a:r>
            <a:r>
              <a:rPr lang="en-US" sz="1200" b="0" i="0" kern="1200" dirty="0" smtClean="0">
                <a:solidFill>
                  <a:schemeClr val="tx1"/>
                </a:solidFill>
                <a:latin typeface="+mn-lt"/>
                <a:ea typeface="+mn-ea"/>
                <a:cs typeface="+mn-cs"/>
              </a:rPr>
              <a:t> The vehicle is designed to perform all safety-critical driving functions and monitor roadway conditions for an entire trip. Such a design anticipates that the driver will provide destination or navigation input, but is not expected to be available for control at any time during the trip. This includes both occupied and unoccupied vehicles.</a:t>
            </a:r>
          </a:p>
          <a:p>
            <a:endParaRPr lang="en-US" dirty="0"/>
          </a:p>
        </p:txBody>
      </p:sp>
      <p:sp>
        <p:nvSpPr>
          <p:cNvPr id="4" name="Slide Number Placeholder 3"/>
          <p:cNvSpPr>
            <a:spLocks noGrp="1"/>
          </p:cNvSpPr>
          <p:nvPr>
            <p:ph type="sldNum" sz="quarter" idx="10"/>
          </p:nvPr>
        </p:nvSpPr>
        <p:spPr/>
        <p:txBody>
          <a:bodyPr/>
          <a:lstStyle/>
          <a:p>
            <a:fld id="{48543EA7-CE71-43DE-A490-47CA7840D263}"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GPS – provides macro-level location data with accuracy of 1.9 meters</a:t>
            </a:r>
          </a:p>
          <a:p>
            <a:r>
              <a:rPr lang="en-US" baseline="0" dirty="0" smtClean="0"/>
              <a:t>Position Sensor – measures wheel rotations, integrates with GPS </a:t>
            </a:r>
            <a:r>
              <a:rPr lang="en-US" baseline="0" dirty="0" smtClean="0"/>
              <a:t>to find the finer-level location</a:t>
            </a:r>
            <a:endParaRPr lang="en-US" baseline="0" dirty="0" smtClean="0"/>
          </a:p>
          <a:p>
            <a:r>
              <a:rPr lang="en-US" baseline="0" dirty="0" smtClean="0"/>
              <a:t>Orientation sensor – uses accelerometer and gyroscope to sense the car’s motion and balance</a:t>
            </a:r>
          </a:p>
          <a:p>
            <a:r>
              <a:rPr lang="en-US" baseline="0" dirty="0" smtClean="0"/>
              <a:t>RADAR – used to measure the speed of cars and pedestrians ahead to predict their motion  -- very versatile:  can see through trees and underneath cars</a:t>
            </a:r>
          </a:p>
          <a:p>
            <a:r>
              <a:rPr lang="en-US" baseline="0" dirty="0" smtClean="0"/>
              <a:t>	Max FOV: 60 deg.   Max Dist.: 200 meters</a:t>
            </a:r>
          </a:p>
          <a:p>
            <a:r>
              <a:rPr lang="en-US" baseline="0" dirty="0" smtClean="0"/>
              <a:t>SONAR – used in conjunction with the RADAR to detect very close objects</a:t>
            </a:r>
          </a:p>
          <a:p>
            <a:r>
              <a:rPr lang="en-US" baseline="0" dirty="0" smtClean="0"/>
              <a:t>	Max FOV: 60 deg.   Max Dist.: 6 meters</a:t>
            </a:r>
          </a:p>
          <a:p>
            <a:r>
              <a:rPr lang="en-US" baseline="0" dirty="0" smtClean="0"/>
              <a:t>Stereoscopic Cameras – Used to determine fine position of car and other objects, and image recognition (stop signs, stop lights, etc)</a:t>
            </a:r>
          </a:p>
          <a:p>
            <a:r>
              <a:rPr lang="en-US" baseline="0" dirty="0" smtClean="0"/>
              <a:t>	Horizontal FOV: 50 deg.  Vertical FOV: 10 deg      Max distance: 30 meters</a:t>
            </a:r>
          </a:p>
          <a:p>
            <a:r>
              <a:rPr lang="en-US" dirty="0" err="1" smtClean="0"/>
              <a:t>LiDAR</a:t>
            </a:r>
            <a:r>
              <a:rPr lang="en-US" baseline="0" dirty="0" smtClean="0"/>
              <a:t> – heart of the system.   </a:t>
            </a:r>
            <a:r>
              <a:rPr lang="en-US" baseline="0" dirty="0" err="1" smtClean="0"/>
              <a:t>Velodyne</a:t>
            </a:r>
            <a:r>
              <a:rPr lang="en-US" baseline="0" dirty="0" smtClean="0"/>
              <a:t> 64-beam Laser.  Horizontal FOV: 360 deg.   Vertical FOV:  30 deg.   Max. Dist: 100 meters</a:t>
            </a:r>
          </a:p>
          <a:p>
            <a:r>
              <a:rPr lang="en-US" baseline="0" dirty="0" smtClean="0"/>
              <a:t>		-Provides 3D map of environment with cm-level accuracy</a:t>
            </a:r>
          </a:p>
          <a:p>
            <a:endParaRPr lang="en-US" baseline="0" dirty="0" smtClean="0"/>
          </a:p>
        </p:txBody>
      </p:sp>
      <p:sp>
        <p:nvSpPr>
          <p:cNvPr id="4" name="Slide Number Placeholder 3"/>
          <p:cNvSpPr>
            <a:spLocks noGrp="1"/>
          </p:cNvSpPr>
          <p:nvPr>
            <p:ph type="sldNum" sz="quarter" idx="10"/>
          </p:nvPr>
        </p:nvSpPr>
        <p:spPr/>
        <p:txBody>
          <a:bodyPr/>
          <a:lstStyle/>
          <a:p>
            <a:fld id="{48543EA7-CE71-43DE-A490-47CA7840D263}"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Software is constantly</a:t>
            </a:r>
            <a:r>
              <a:rPr lang="en-US" baseline="0" dirty="0" smtClean="0"/>
              <a:t> updating predictions, and adjusting the car’s planned path accordingly  --- 200 times per second</a:t>
            </a:r>
            <a:endParaRPr lang="en-US" dirty="0"/>
          </a:p>
        </p:txBody>
      </p:sp>
      <p:sp>
        <p:nvSpPr>
          <p:cNvPr id="4" name="Slide Number Placeholder 3"/>
          <p:cNvSpPr>
            <a:spLocks noGrp="1"/>
          </p:cNvSpPr>
          <p:nvPr>
            <p:ph type="sldNum" sz="quarter" idx="10"/>
          </p:nvPr>
        </p:nvSpPr>
        <p:spPr/>
        <p:txBody>
          <a:bodyPr/>
          <a:lstStyle/>
          <a:p>
            <a:fld id="{48543EA7-CE71-43DE-A490-47CA7840D263}"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testing</a:t>
            </a:r>
            <a:r>
              <a:rPr lang="en-US" baseline="0" dirty="0" smtClean="0"/>
              <a:t> on roads with at least 10 retrofitted hybrid cars</a:t>
            </a:r>
          </a:p>
          <a:p>
            <a:r>
              <a:rPr lang="en-US" baseline="0" dirty="0" smtClean="0"/>
              <a:t>	- 6 Toyota </a:t>
            </a:r>
            <a:r>
              <a:rPr lang="en-US" baseline="0" dirty="0" err="1" smtClean="0"/>
              <a:t>Prius</a:t>
            </a:r>
            <a:endParaRPr lang="en-US" baseline="0" dirty="0" smtClean="0"/>
          </a:p>
          <a:p>
            <a:r>
              <a:rPr lang="en-US" baseline="0" dirty="0" smtClean="0"/>
              <a:t>	- 1 Audi TT</a:t>
            </a:r>
          </a:p>
          <a:p>
            <a:r>
              <a:rPr lang="en-US" baseline="0" dirty="0" smtClean="0"/>
              <a:t>	- 3 Lexus RX450h</a:t>
            </a:r>
          </a:p>
          <a:p>
            <a:r>
              <a:rPr lang="en-US" baseline="0" dirty="0" smtClean="0"/>
              <a:t>-This fleet has driven over 700,000 combined miles so far</a:t>
            </a:r>
          </a:p>
          <a:p>
            <a:r>
              <a:rPr lang="en-US" baseline="0" dirty="0" smtClean="0"/>
              <a:t>LEVEL 3 AUTONOMOUS VEHICLES:</a:t>
            </a:r>
          </a:p>
          <a:p>
            <a:r>
              <a:rPr lang="en-US" baseline="0" dirty="0" smtClean="0"/>
              <a:t>	-Each one has a passenger to monitor data and computer readings and provide feedback, and a driver to take over control of the car if necessary</a:t>
            </a:r>
          </a:p>
          <a:p>
            <a:endParaRPr lang="en-US" baseline="0" dirty="0" smtClean="0"/>
          </a:p>
        </p:txBody>
      </p:sp>
      <p:sp>
        <p:nvSpPr>
          <p:cNvPr id="4" name="Slide Number Placeholder 3"/>
          <p:cNvSpPr>
            <a:spLocks noGrp="1"/>
          </p:cNvSpPr>
          <p:nvPr>
            <p:ph type="sldNum" sz="quarter" idx="10"/>
          </p:nvPr>
        </p:nvSpPr>
        <p:spPr/>
        <p:txBody>
          <a:bodyPr/>
          <a:lstStyle/>
          <a:p>
            <a:fld id="{48543EA7-CE71-43DE-A490-47CA7840D263}"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B16D8CEA-C2DA-4FED-A1C6-D978AAA18411}" type="datetimeFigureOut">
              <a:rPr lang="en-US" smtClean="0"/>
              <a:t>11/24/2014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AE4EC33-1602-4487-B283-B6E12A1D678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6D8CEA-C2DA-4FED-A1C6-D978AAA18411}"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4EC33-1602-4487-B283-B6E12A1D67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6D8CEA-C2DA-4FED-A1C6-D978AAA18411}"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4EC33-1602-4487-B283-B6E12A1D67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6D8CEA-C2DA-4FED-A1C6-D978AAA18411}"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4EC33-1602-4487-B283-B6E12A1D678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6D8CEA-C2DA-4FED-A1C6-D978AAA18411}"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4EC33-1602-4487-B283-B6E12A1D678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6D8CEA-C2DA-4FED-A1C6-D978AAA18411}"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4EC33-1602-4487-B283-B6E12A1D678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B16D8CEA-C2DA-4FED-A1C6-D978AAA18411}" type="datetimeFigureOut">
              <a:rPr lang="en-US" smtClean="0"/>
              <a:t>11/24/2014</a:t>
            </a:fld>
            <a:endParaRPr lang="en-US"/>
          </a:p>
        </p:txBody>
      </p:sp>
      <p:sp>
        <p:nvSpPr>
          <p:cNvPr id="27" name="Slide Number Placeholder 26"/>
          <p:cNvSpPr>
            <a:spLocks noGrp="1"/>
          </p:cNvSpPr>
          <p:nvPr>
            <p:ph type="sldNum" sz="quarter" idx="11"/>
          </p:nvPr>
        </p:nvSpPr>
        <p:spPr/>
        <p:txBody>
          <a:bodyPr rtlCol="0"/>
          <a:lstStyle/>
          <a:p>
            <a:fld id="{DAE4EC33-1602-4487-B283-B6E12A1D678F}"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16D8CEA-C2DA-4FED-A1C6-D978AAA18411}" type="datetimeFigureOut">
              <a:rPr lang="en-US" smtClean="0"/>
              <a:t>11/24/2014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DAE4EC33-1602-4487-B283-B6E12A1D67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D8CEA-C2DA-4FED-A1C6-D978AAA18411}" type="datetimeFigureOut">
              <a:rPr lang="en-US" smtClean="0"/>
              <a:t>11/24/2014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E4EC33-1602-4487-B283-B6E12A1D67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6D8CEA-C2DA-4FED-A1C6-D978AAA18411}"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4EC33-1602-4487-B283-B6E12A1D678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6D8CEA-C2DA-4FED-A1C6-D978AAA18411}"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4EC33-1602-4487-B283-B6E12A1D678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16D8CEA-C2DA-4FED-A1C6-D978AAA18411}" type="datetimeFigureOut">
              <a:rPr lang="en-US" smtClean="0"/>
              <a:t>11/24/2014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AE4EC33-1602-4487-B283-B6E12A1D67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pectrum.ieee.org/cars-that-think/transportation/self-driving/google-works-with-nasa-to-test-cars-without-backup-drivers" TargetMode="External"/><Relationship Id="rId3" Type="http://schemas.openxmlformats.org/officeDocument/2006/relationships/hyperlink" Target="http://online.wsj.com/articles/SB10001424127887323864604579067100731362272" TargetMode="External"/><Relationship Id="rId7" Type="http://schemas.openxmlformats.org/officeDocument/2006/relationships/hyperlink" Target="http://www.mercurynews.com/business/ci_26924786/googles-self-driving-cars-learning-deal-bizarre-is" TargetMode="External"/><Relationship Id="rId2" Type="http://schemas.openxmlformats.org/officeDocument/2006/relationships/hyperlink" Target="http://content.usatoday.com/communities/driveon/post/2012/06/google-discloses-costs-of-its-driverless-car-tests/1" TargetMode="External"/><Relationship Id="rId1" Type="http://schemas.openxmlformats.org/officeDocument/2006/relationships/slideLayout" Target="../slideLayouts/slideLayout2.xml"/><Relationship Id="rId6" Type="http://schemas.openxmlformats.org/officeDocument/2006/relationships/hyperlink" Target="http://www.forbes.com/sites/jimgorzelany/2013/09/23/most-consumers-say-theyll-snub-self-driving-cars-survey-says/" TargetMode="External"/><Relationship Id="rId11" Type="http://schemas.openxmlformats.org/officeDocument/2006/relationships/hyperlink" Target="https://greybmusings.wordpress.com/2014/06/14/google-driverless-car-the-obstacle-detection-unit/" TargetMode="External"/><Relationship Id="rId5" Type="http://schemas.openxmlformats.org/officeDocument/2006/relationships/hyperlink" Target="http://www.technologyreview.com/news/530276/hidden-obstacles-for-googles-self-driving-cars/" TargetMode="External"/><Relationship Id="rId10" Type="http://schemas.openxmlformats.org/officeDocument/2006/relationships/hyperlink" Target="https://www.youtube.com/channel/UCCLyNDhxwpqNe3UeEmGHl8g" TargetMode="External"/><Relationship Id="rId4" Type="http://schemas.openxmlformats.org/officeDocument/2006/relationships/hyperlink" Target="http://www.nhtsa.gov/About+NHTSA/Press+Releases/U.S.+Department+of+Transportation+Releases+Policy+on+Automated+Vehicle+Development" TargetMode="External"/><Relationship Id="rId9" Type="http://schemas.openxmlformats.org/officeDocument/2006/relationships/hyperlink" Target="http://www.wired.com/2012/04/google-autonomous-lexus-rx450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Google Self-Driving Car</a:t>
            </a:r>
            <a:endParaRPr lang="en-US" dirty="0"/>
          </a:p>
        </p:txBody>
      </p:sp>
      <p:sp>
        <p:nvSpPr>
          <p:cNvPr id="3" name="Subtitle 2"/>
          <p:cNvSpPr>
            <a:spLocks noGrp="1"/>
          </p:cNvSpPr>
          <p:nvPr>
            <p:ph type="subTitle" idx="1"/>
          </p:nvPr>
        </p:nvSpPr>
        <p:spPr/>
        <p:txBody>
          <a:bodyPr/>
          <a:lstStyle/>
          <a:p>
            <a:r>
              <a:rPr lang="en-US" dirty="0" smtClean="0"/>
              <a:t>Tyler </a:t>
            </a:r>
            <a:r>
              <a:rPr lang="en-US" dirty="0" err="1" smtClean="0"/>
              <a:t>Houseweart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Autonomous Prototype</a:t>
            </a:r>
            <a:endParaRPr lang="en-US" dirty="0"/>
          </a:p>
        </p:txBody>
      </p:sp>
      <p:sp>
        <p:nvSpPr>
          <p:cNvPr id="3" name="Content Placeholder 2"/>
          <p:cNvSpPr>
            <a:spLocks noGrp="1"/>
          </p:cNvSpPr>
          <p:nvPr>
            <p:ph idx="1"/>
          </p:nvPr>
        </p:nvSpPr>
        <p:spPr/>
        <p:txBody>
          <a:bodyPr/>
          <a:lstStyle/>
          <a:p>
            <a:endParaRPr lang="en-US" dirty="0"/>
          </a:p>
        </p:txBody>
      </p:sp>
      <p:pic>
        <p:nvPicPr>
          <p:cNvPr id="14338" name="Picture 2" descr="http://recodetech.files.wordpress.com/2014/05/early-vehicle-lores.jpg"/>
          <p:cNvPicPr>
            <a:picLocks noChangeAspect="1" noChangeArrowheads="1"/>
          </p:cNvPicPr>
          <p:nvPr/>
        </p:nvPicPr>
        <p:blipFill>
          <a:blip r:embed="rId3" cstate="print"/>
          <a:srcRect/>
          <a:stretch>
            <a:fillRect/>
          </a:stretch>
        </p:blipFill>
        <p:spPr bwMode="auto">
          <a:xfrm>
            <a:off x="838200" y="1982609"/>
            <a:ext cx="7315200" cy="487539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 Extreme Conditions</a:t>
            </a:r>
            <a:endParaRPr lang="en-US" dirty="0"/>
          </a:p>
        </p:txBody>
      </p:sp>
      <p:sp>
        <p:nvSpPr>
          <p:cNvPr id="3" name="Content Placeholder 2"/>
          <p:cNvSpPr>
            <a:spLocks noGrp="1"/>
          </p:cNvSpPr>
          <p:nvPr>
            <p:ph idx="1"/>
          </p:nvPr>
        </p:nvSpPr>
        <p:spPr/>
        <p:txBody>
          <a:bodyPr/>
          <a:lstStyle/>
          <a:p>
            <a:r>
              <a:rPr lang="en-US" dirty="0" smtClean="0"/>
              <a:t>Rain and snow</a:t>
            </a:r>
          </a:p>
          <a:p>
            <a:r>
              <a:rPr lang="en-US" dirty="0" smtClean="0"/>
              <a:t>Potholes</a:t>
            </a:r>
          </a:p>
          <a:p>
            <a:r>
              <a:rPr lang="en-US" dirty="0" smtClean="0"/>
              <a:t>Parking lots, parking garages</a:t>
            </a:r>
          </a:p>
          <a:p>
            <a:r>
              <a:rPr lang="en-US" dirty="0" smtClean="0"/>
              <a:t>Cop vs. pedestrian</a:t>
            </a:r>
          </a:p>
          <a:p>
            <a:r>
              <a:rPr lang="en-US" dirty="0" smtClean="0"/>
              <a:t>Paper vs. rock</a:t>
            </a:r>
          </a:p>
          <a:p>
            <a:r>
              <a:rPr lang="en-US" dirty="0" smtClean="0"/>
              <a:t>Unmapped areas</a:t>
            </a:r>
          </a:p>
          <a:p>
            <a:r>
              <a:rPr lang="en-US" dirty="0" smtClean="0"/>
              <a:t>Unexpected situations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 Ethics </a:t>
            </a:r>
            <a:endParaRPr lang="en-US" dirty="0"/>
          </a:p>
        </p:txBody>
      </p:sp>
      <p:sp>
        <p:nvSpPr>
          <p:cNvPr id="3" name="Content Placeholder 2"/>
          <p:cNvSpPr>
            <a:spLocks noGrp="1"/>
          </p:cNvSpPr>
          <p:nvPr>
            <p:ph idx="1"/>
          </p:nvPr>
        </p:nvSpPr>
        <p:spPr/>
        <p:txBody>
          <a:bodyPr/>
          <a:lstStyle/>
          <a:p>
            <a:endParaRPr lang="en-US" dirty="0" smtClean="0"/>
          </a:p>
          <a:p>
            <a:r>
              <a:rPr lang="en-US" dirty="0" smtClean="0"/>
              <a:t>Whose lives should be prioritized?</a:t>
            </a:r>
          </a:p>
          <a:p>
            <a:endParaRPr lang="en-US" dirty="0" smtClean="0"/>
          </a:p>
          <a:p>
            <a:r>
              <a:rPr lang="en-US" dirty="0" smtClean="0"/>
              <a:t>Who should choose “ethics setting”</a:t>
            </a:r>
          </a:p>
          <a:p>
            <a:endParaRPr lang="en-US" dirty="0" smtClean="0"/>
          </a:p>
          <a:p>
            <a:r>
              <a:rPr lang="en-US" dirty="0" smtClean="0"/>
              <a:t>Who is liable for a crash?</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 Public Relations </a:t>
            </a:r>
            <a:endParaRPr lang="en-US" dirty="0"/>
          </a:p>
        </p:txBody>
      </p:sp>
      <p:sp>
        <p:nvSpPr>
          <p:cNvPr id="3" name="Content Placeholder 2"/>
          <p:cNvSpPr>
            <a:spLocks noGrp="1"/>
          </p:cNvSpPr>
          <p:nvPr>
            <p:ph idx="1"/>
          </p:nvPr>
        </p:nvSpPr>
        <p:spPr/>
        <p:txBody>
          <a:bodyPr/>
          <a:lstStyle/>
          <a:p>
            <a:endParaRPr lang="en-US" dirty="0" smtClean="0"/>
          </a:p>
          <a:p>
            <a:r>
              <a:rPr lang="en-US" dirty="0" smtClean="0"/>
              <a:t>Public has yet to accept the safety of self-driving vehicles</a:t>
            </a:r>
          </a:p>
          <a:p>
            <a:endParaRPr lang="en-US" dirty="0" smtClean="0"/>
          </a:p>
          <a:p>
            <a:r>
              <a:rPr lang="en-US" dirty="0" smtClean="0"/>
              <a:t>Humanizing the computer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 Legislation </a:t>
            </a:r>
            <a:endParaRPr lang="en-US" dirty="0"/>
          </a:p>
        </p:txBody>
      </p:sp>
      <p:sp>
        <p:nvSpPr>
          <p:cNvPr id="3" name="Content Placeholder 2"/>
          <p:cNvSpPr>
            <a:spLocks noGrp="1"/>
          </p:cNvSpPr>
          <p:nvPr>
            <p:ph idx="1"/>
          </p:nvPr>
        </p:nvSpPr>
        <p:spPr/>
        <p:txBody>
          <a:bodyPr>
            <a:normAutofit lnSpcReduction="10000"/>
          </a:bodyPr>
          <a:lstStyle/>
          <a:p>
            <a:r>
              <a:rPr lang="en-US" dirty="0" smtClean="0"/>
              <a:t>Technology is ahead of the law</a:t>
            </a:r>
          </a:p>
          <a:p>
            <a:endParaRPr lang="en-US" dirty="0" smtClean="0"/>
          </a:p>
          <a:p>
            <a:r>
              <a:rPr lang="en-US" dirty="0" smtClean="0"/>
              <a:t>Lobbying funds</a:t>
            </a:r>
          </a:p>
          <a:p>
            <a:endParaRPr lang="en-US" dirty="0" smtClean="0"/>
          </a:p>
          <a:p>
            <a:r>
              <a:rPr lang="en-US" dirty="0" smtClean="0"/>
              <a:t>Testing now allowed in</a:t>
            </a:r>
          </a:p>
          <a:p>
            <a:pPr lvl="1"/>
            <a:r>
              <a:rPr lang="en-US" dirty="0" smtClean="0"/>
              <a:t>Nevada</a:t>
            </a:r>
          </a:p>
          <a:p>
            <a:pPr lvl="1"/>
            <a:r>
              <a:rPr lang="en-US" dirty="0" smtClean="0"/>
              <a:t>Florida</a:t>
            </a:r>
          </a:p>
          <a:p>
            <a:pPr lvl="1"/>
            <a:r>
              <a:rPr lang="en-US" dirty="0" smtClean="0"/>
              <a:t>California</a:t>
            </a:r>
          </a:p>
          <a:p>
            <a:pPr lvl="1"/>
            <a:r>
              <a:rPr lang="en-US" dirty="0" smtClean="0"/>
              <a:t>Michigan</a:t>
            </a:r>
          </a:p>
          <a:p>
            <a:pPr lvl="1"/>
            <a:r>
              <a:rPr lang="en-US" dirty="0" smtClean="0"/>
              <a:t>Washington D.C.</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 Cost </a:t>
            </a:r>
            <a:endParaRPr lang="en-US" dirty="0"/>
          </a:p>
        </p:txBody>
      </p:sp>
      <p:sp>
        <p:nvSpPr>
          <p:cNvPr id="3" name="Content Placeholder 2"/>
          <p:cNvSpPr>
            <a:spLocks noGrp="1"/>
          </p:cNvSpPr>
          <p:nvPr>
            <p:ph idx="1"/>
          </p:nvPr>
        </p:nvSpPr>
        <p:spPr/>
        <p:txBody>
          <a:bodyPr/>
          <a:lstStyle/>
          <a:p>
            <a:endParaRPr lang="en-US" dirty="0" smtClean="0"/>
          </a:p>
          <a:p>
            <a:r>
              <a:rPr lang="en-US" dirty="0" smtClean="0"/>
              <a:t>$150,000 worth of equipment in prototype</a:t>
            </a:r>
          </a:p>
          <a:p>
            <a:endParaRPr lang="en-US" dirty="0" smtClean="0"/>
          </a:p>
          <a:p>
            <a:r>
              <a:rPr lang="en-US" dirty="0" smtClean="0"/>
              <a:t>Price is coming down</a:t>
            </a:r>
          </a:p>
          <a:p>
            <a:endParaRPr lang="en-US" dirty="0" smtClean="0"/>
          </a:p>
          <a:p>
            <a:r>
              <a:rPr lang="en-US" dirty="0" err="1" smtClean="0"/>
              <a:t>Uber</a:t>
            </a:r>
            <a:r>
              <a:rPr lang="en-US" dirty="0" smtClean="0"/>
              <a:t>-type business model</a:t>
            </a:r>
            <a:endParaRPr lang="en-US" dirty="0" smtClean="0"/>
          </a:p>
          <a:p>
            <a:endParaRPr lang="en-US" dirty="0" smtClean="0"/>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p:txBody>
          <a:bodyPr/>
          <a:lstStyle/>
          <a:p>
            <a:endParaRPr lang="en-US" dirty="0"/>
          </a:p>
        </p:txBody>
      </p:sp>
      <p:pic>
        <p:nvPicPr>
          <p:cNvPr id="15362" name="Picture 2" descr="http://rack.0.mshcdn.com/media/ZgkyMDE0LzA1LzI4L2Q5L0dvb2dsZV9DYXIuMjJiM2QuanBnCnAJdGh1bWIJOTUweDUzNCMKZQlqcGc/3c6110df/121/Google_Car.jpg"/>
          <p:cNvPicPr>
            <a:picLocks noChangeAspect="1" noChangeArrowheads="1"/>
          </p:cNvPicPr>
          <p:nvPr/>
        </p:nvPicPr>
        <p:blipFill>
          <a:blip r:embed="rId3" cstate="print"/>
          <a:srcRect/>
          <a:stretch>
            <a:fillRect/>
          </a:stretch>
        </p:blipFill>
        <p:spPr bwMode="auto">
          <a:xfrm>
            <a:off x="228600" y="1975104"/>
            <a:ext cx="8686800" cy="488289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p:txBody>
          <a:bodyPr>
            <a:normAutofit/>
          </a:bodyPr>
          <a:lstStyle/>
          <a:p>
            <a:r>
              <a:rPr lang="en-US" sz="1400" dirty="0" smtClean="0">
                <a:hlinkClick r:id="rId2"/>
              </a:rPr>
              <a:t>http://content.usatoday.com/communities/driveon/post/2012/06/google-discloses-costs-of-its-driverless-car-tests/1#.</a:t>
            </a:r>
            <a:r>
              <a:rPr lang="en-US" sz="1400" dirty="0" smtClean="0">
                <a:hlinkClick r:id="rId2"/>
              </a:rPr>
              <a:t>VHOlT4vF-Ao</a:t>
            </a:r>
            <a:endParaRPr lang="en-US" sz="1400" dirty="0" smtClean="0"/>
          </a:p>
          <a:p>
            <a:r>
              <a:rPr lang="en-US" sz="1400" dirty="0" smtClean="0">
                <a:hlinkClick r:id="rId3"/>
              </a:rPr>
              <a:t>http://</a:t>
            </a:r>
            <a:r>
              <a:rPr lang="en-US" sz="1400" dirty="0" smtClean="0">
                <a:hlinkClick r:id="rId3"/>
              </a:rPr>
              <a:t>online.wsj.com/articles/SB10001424127887323864604579067100731362272</a:t>
            </a:r>
            <a:endParaRPr lang="en-US" sz="1400" dirty="0" smtClean="0"/>
          </a:p>
          <a:p>
            <a:r>
              <a:rPr lang="en-US" sz="1400" dirty="0" smtClean="0">
                <a:hlinkClick r:id="rId4"/>
              </a:rPr>
              <a:t>http://www.nhtsa.gov/About+NHTSA/Press+Releases/U.S.+</a:t>
            </a:r>
            <a:r>
              <a:rPr lang="en-US" sz="1400" dirty="0" smtClean="0">
                <a:hlinkClick r:id="rId4"/>
              </a:rPr>
              <a:t>Department+of+Transportation+Releases+Policy+on+Automated+Vehicle+Development</a:t>
            </a:r>
            <a:endParaRPr lang="en-US" sz="1400" dirty="0" smtClean="0"/>
          </a:p>
          <a:p>
            <a:r>
              <a:rPr lang="en-US" sz="1400" dirty="0" smtClean="0">
                <a:hlinkClick r:id="rId5"/>
              </a:rPr>
              <a:t>http://www.technologyreview.com/news/530276/hidden-obstacles-for-googles-self-driving-cars</a:t>
            </a:r>
            <a:r>
              <a:rPr lang="en-US" sz="1400" dirty="0" smtClean="0">
                <a:hlinkClick r:id="rId5"/>
              </a:rPr>
              <a:t>/</a:t>
            </a:r>
            <a:endParaRPr lang="en-US" sz="1400" dirty="0" smtClean="0"/>
          </a:p>
          <a:p>
            <a:r>
              <a:rPr lang="en-US" sz="1400" dirty="0" smtClean="0">
                <a:hlinkClick r:id="rId6"/>
              </a:rPr>
              <a:t>http://www.forbes.com/sites/jimgorzelany/2013/09/23/most-consumers-say-theyll-snub-self-driving-cars-survey-says</a:t>
            </a:r>
            <a:r>
              <a:rPr lang="en-US" sz="1400" dirty="0" smtClean="0">
                <a:hlinkClick r:id="rId6"/>
              </a:rPr>
              <a:t>/</a:t>
            </a:r>
            <a:endParaRPr lang="en-US" sz="1400" dirty="0" smtClean="0"/>
          </a:p>
          <a:p>
            <a:r>
              <a:rPr lang="en-US" sz="1400" dirty="0" smtClean="0">
                <a:hlinkClick r:id="rId7"/>
              </a:rPr>
              <a:t>http://</a:t>
            </a:r>
            <a:r>
              <a:rPr lang="en-US" sz="1400" dirty="0" smtClean="0">
                <a:hlinkClick r:id="rId7"/>
              </a:rPr>
              <a:t>www.mercurynews.com/business/ci_26924786/googles-self-driving-cars-learning-deal-bizarre-is</a:t>
            </a:r>
            <a:endParaRPr lang="en-US" sz="1400" dirty="0" smtClean="0"/>
          </a:p>
          <a:p>
            <a:r>
              <a:rPr lang="en-US" sz="1400" dirty="0" smtClean="0">
                <a:hlinkClick r:id="rId8"/>
              </a:rPr>
              <a:t>http://</a:t>
            </a:r>
            <a:r>
              <a:rPr lang="en-US" sz="1400" dirty="0" smtClean="0">
                <a:hlinkClick r:id="rId8"/>
              </a:rPr>
              <a:t>spectrum.ieee.org/cars-that-think/transportation/self-driving/google-works-with-nasa-to-test-cars-without-backup-drivers</a:t>
            </a:r>
            <a:endParaRPr lang="en-US" sz="1400" dirty="0" smtClean="0"/>
          </a:p>
          <a:p>
            <a:r>
              <a:rPr lang="en-US" sz="1400" dirty="0" smtClean="0">
                <a:hlinkClick r:id="rId9"/>
              </a:rPr>
              <a:t>http://www.wired.com/2012/04/google-autonomous-lexus-rx450h</a:t>
            </a:r>
            <a:r>
              <a:rPr lang="en-US" sz="1400" dirty="0" smtClean="0">
                <a:hlinkClick r:id="rId9"/>
              </a:rPr>
              <a:t>/</a:t>
            </a:r>
            <a:endParaRPr lang="en-US" sz="1400" dirty="0" smtClean="0"/>
          </a:p>
          <a:p>
            <a:r>
              <a:rPr lang="en-US" sz="1400" dirty="0" smtClean="0">
                <a:hlinkClick r:id="rId10"/>
              </a:rPr>
              <a:t>https://</a:t>
            </a:r>
            <a:r>
              <a:rPr lang="en-US" sz="1400" dirty="0" smtClean="0">
                <a:hlinkClick r:id="rId10"/>
              </a:rPr>
              <a:t>www.youtube.com/channel/UCCLyNDhxwpqNe3UeEmGHl8g</a:t>
            </a:r>
            <a:endParaRPr lang="en-US" sz="1400" dirty="0" smtClean="0"/>
          </a:p>
          <a:p>
            <a:r>
              <a:rPr lang="en-US" sz="1400" dirty="0" smtClean="0">
                <a:hlinkClick r:id="rId11"/>
              </a:rPr>
              <a:t>https://greybmusings.wordpress.com/2014/06/14/google-driverless-car-the-obstacle-detection-unit</a:t>
            </a:r>
            <a:r>
              <a:rPr lang="en-US" sz="1400" dirty="0" smtClean="0">
                <a:hlinkClick r:id="rId11"/>
              </a:rPr>
              <a:t>/</a:t>
            </a:r>
            <a:endParaRPr lang="en-US" sz="1400" dirty="0" smtClean="0"/>
          </a:p>
          <a:p>
            <a:endParaRPr lang="en-US" sz="1400" dirty="0" smtClean="0"/>
          </a:p>
          <a:p>
            <a:endParaRPr lang="en-US" sz="1400" dirty="0" smtClean="0"/>
          </a:p>
          <a:p>
            <a:endParaRPr lang="en-US" sz="1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self-driving cars?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b="1" dirty="0" smtClean="0"/>
              <a:t>Cost</a:t>
            </a:r>
          </a:p>
          <a:p>
            <a:endParaRPr lang="en-US" dirty="0" smtClean="0"/>
          </a:p>
          <a:p>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self-driving cars?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Cost</a:t>
            </a:r>
          </a:p>
          <a:p>
            <a:endParaRPr lang="en-US" dirty="0" smtClean="0"/>
          </a:p>
          <a:p>
            <a:r>
              <a:rPr lang="en-US" b="1" dirty="0" smtClean="0"/>
              <a:t>Productivity</a:t>
            </a:r>
          </a:p>
          <a:p>
            <a:endParaRPr lang="en-US" dirty="0" smtClean="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self-driving cars?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Cost</a:t>
            </a:r>
          </a:p>
          <a:p>
            <a:endParaRPr lang="en-US" b="1" dirty="0" smtClean="0"/>
          </a:p>
          <a:p>
            <a:r>
              <a:rPr lang="en-US" dirty="0" smtClean="0"/>
              <a:t>Productivity</a:t>
            </a:r>
            <a:endParaRPr lang="en-US" dirty="0" smtClean="0"/>
          </a:p>
          <a:p>
            <a:endParaRPr lang="en-US" b="1" dirty="0" smtClean="0"/>
          </a:p>
          <a:p>
            <a:r>
              <a:rPr lang="en-US" b="1" dirty="0" smtClean="0"/>
              <a:t>Safety</a:t>
            </a:r>
          </a:p>
          <a:p>
            <a:endParaRPr lang="en-US" dirty="0" smtClean="0"/>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Self-Driving Cars</a:t>
            </a:r>
            <a:endParaRPr lang="en-US" dirty="0"/>
          </a:p>
        </p:txBody>
      </p:sp>
      <p:sp>
        <p:nvSpPr>
          <p:cNvPr id="3" name="Content Placeholder 2"/>
          <p:cNvSpPr>
            <a:spLocks noGrp="1"/>
          </p:cNvSpPr>
          <p:nvPr>
            <p:ph idx="1"/>
          </p:nvPr>
        </p:nvSpPr>
        <p:spPr/>
        <p:txBody>
          <a:bodyPr/>
          <a:lstStyle/>
          <a:p>
            <a:r>
              <a:rPr lang="en-US" dirty="0" smtClean="0"/>
              <a:t>Continental</a:t>
            </a:r>
          </a:p>
          <a:p>
            <a:r>
              <a:rPr lang="en-US" dirty="0" smtClean="0"/>
              <a:t>Nissan</a:t>
            </a:r>
          </a:p>
          <a:p>
            <a:r>
              <a:rPr lang="en-US" dirty="0" smtClean="0"/>
              <a:t>Audi</a:t>
            </a:r>
          </a:p>
          <a:p>
            <a:r>
              <a:rPr lang="en-US" dirty="0" smtClean="0"/>
              <a:t>Tesla</a:t>
            </a:r>
          </a:p>
          <a:p>
            <a:r>
              <a:rPr lang="en-US" dirty="0" smtClean="0"/>
              <a:t>Mercedes</a:t>
            </a:r>
          </a:p>
          <a:p>
            <a:r>
              <a:rPr lang="en-US" dirty="0" smtClean="0"/>
              <a:t>and more…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Highway Traffic Safety Administration (NHTSA) Classification System</a:t>
            </a:r>
            <a:endParaRPr lang="en-US" dirty="0"/>
          </a:p>
        </p:txBody>
      </p:sp>
      <p:sp>
        <p:nvSpPr>
          <p:cNvPr id="3" name="Content Placeholder 2"/>
          <p:cNvSpPr>
            <a:spLocks noGrp="1"/>
          </p:cNvSpPr>
          <p:nvPr>
            <p:ph idx="1"/>
          </p:nvPr>
        </p:nvSpPr>
        <p:spPr>
          <a:xfrm>
            <a:off x="457200" y="2438400"/>
            <a:ext cx="8229600" cy="4136136"/>
          </a:xfrm>
        </p:spPr>
        <p:txBody>
          <a:bodyPr>
            <a:normAutofit lnSpcReduction="10000"/>
          </a:bodyPr>
          <a:lstStyle/>
          <a:p>
            <a:r>
              <a:rPr lang="en-US" dirty="0" smtClean="0"/>
              <a:t>No Automation (Level 0)</a:t>
            </a:r>
          </a:p>
          <a:p>
            <a:endParaRPr lang="en-US" dirty="0" smtClean="0"/>
          </a:p>
          <a:p>
            <a:r>
              <a:rPr lang="en-US" dirty="0" smtClean="0"/>
              <a:t>Function-Specific Automation (Level 1)</a:t>
            </a:r>
          </a:p>
          <a:p>
            <a:endParaRPr lang="en-US" dirty="0" smtClean="0"/>
          </a:p>
          <a:p>
            <a:r>
              <a:rPr lang="en-US" dirty="0" smtClean="0"/>
              <a:t>Combined Function Automation (Level 2)</a:t>
            </a:r>
          </a:p>
          <a:p>
            <a:endParaRPr lang="en-US" dirty="0" smtClean="0"/>
          </a:p>
          <a:p>
            <a:r>
              <a:rPr lang="en-US" dirty="0" smtClean="0"/>
              <a:t>Limited Self-Driving Automation (Level 3)</a:t>
            </a:r>
          </a:p>
          <a:p>
            <a:endParaRPr lang="en-US" dirty="0" smtClean="0"/>
          </a:p>
          <a:p>
            <a:r>
              <a:rPr lang="en-US" dirty="0" smtClean="0"/>
              <a:t>Full Self-Driving Automation (Level 4)</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18435" name="Picture 3"/>
          <p:cNvPicPr>
            <a:picLocks noChangeAspect="1" noChangeArrowheads="1"/>
          </p:cNvPicPr>
          <p:nvPr/>
        </p:nvPicPr>
        <p:blipFill>
          <a:blip r:embed="rId3" cstate="print"/>
          <a:srcRect/>
          <a:stretch>
            <a:fillRect/>
          </a:stretch>
        </p:blipFill>
        <p:spPr bwMode="auto">
          <a:xfrm>
            <a:off x="1" y="1115858"/>
            <a:ext cx="9144000" cy="574214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US" dirty="0"/>
          </a:p>
        </p:txBody>
      </p:sp>
      <p:sp>
        <p:nvSpPr>
          <p:cNvPr id="3" name="Content Placeholder 2"/>
          <p:cNvSpPr>
            <a:spLocks noGrp="1"/>
          </p:cNvSpPr>
          <p:nvPr>
            <p:ph idx="1"/>
          </p:nvPr>
        </p:nvSpPr>
        <p:spPr/>
        <p:txBody>
          <a:bodyPr/>
          <a:lstStyle/>
          <a:p>
            <a:endParaRPr lang="en-US" dirty="0"/>
          </a:p>
        </p:txBody>
      </p:sp>
      <p:pic>
        <p:nvPicPr>
          <p:cNvPr id="9217" name="Picture 1"/>
          <p:cNvPicPr>
            <a:picLocks noChangeAspect="1" noChangeArrowheads="1"/>
          </p:cNvPicPr>
          <p:nvPr/>
        </p:nvPicPr>
        <p:blipFill>
          <a:blip r:embed="rId3" cstate="print"/>
          <a:srcRect/>
          <a:stretch>
            <a:fillRect/>
          </a:stretch>
        </p:blipFill>
        <p:spPr bwMode="auto">
          <a:xfrm>
            <a:off x="0" y="2438400"/>
            <a:ext cx="9144000" cy="34300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Retrofitted Hybrid </a:t>
            </a:r>
            <a:endParaRPr lang="en-US" dirty="0"/>
          </a:p>
        </p:txBody>
      </p:sp>
      <p:sp>
        <p:nvSpPr>
          <p:cNvPr id="3" name="Content Placeholder 2"/>
          <p:cNvSpPr>
            <a:spLocks noGrp="1"/>
          </p:cNvSpPr>
          <p:nvPr>
            <p:ph idx="1"/>
          </p:nvPr>
        </p:nvSpPr>
        <p:spPr/>
        <p:txBody>
          <a:bodyPr/>
          <a:lstStyle/>
          <a:p>
            <a:endParaRPr lang="en-US"/>
          </a:p>
        </p:txBody>
      </p:sp>
      <p:pic>
        <p:nvPicPr>
          <p:cNvPr id="37890" name="Picture 2" descr="http://core0.staticworld.net/images/article/2014/05/google_self_driving_cars-100267910-large.jpg"/>
          <p:cNvPicPr>
            <a:picLocks noChangeAspect="1" noChangeArrowheads="1"/>
          </p:cNvPicPr>
          <p:nvPr/>
        </p:nvPicPr>
        <p:blipFill>
          <a:blip r:embed="rId3" cstate="print"/>
          <a:srcRect/>
          <a:stretch>
            <a:fillRect/>
          </a:stretch>
        </p:blipFill>
        <p:spPr bwMode="auto">
          <a:xfrm>
            <a:off x="228600" y="1966987"/>
            <a:ext cx="8686800" cy="489101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401</TotalTime>
  <Words>978</Words>
  <Application>Microsoft Office PowerPoint</Application>
  <PresentationFormat>On-screen Show (4:3)</PresentationFormat>
  <Paragraphs>204</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Urban</vt:lpstr>
      <vt:lpstr>Google Self-Driving Car</vt:lpstr>
      <vt:lpstr>Why do we need self-driving cars? </vt:lpstr>
      <vt:lpstr>Why do we need self-driving cars? </vt:lpstr>
      <vt:lpstr>Why do we need self-driving cars? </vt:lpstr>
      <vt:lpstr>Other Self-Driving Cars</vt:lpstr>
      <vt:lpstr>National Highway Traffic Safety Administration (NHTSA) Classification System</vt:lpstr>
      <vt:lpstr>Slide 7</vt:lpstr>
      <vt:lpstr>Software</vt:lpstr>
      <vt:lpstr>Retrofitted Hybrid </vt:lpstr>
      <vt:lpstr>Fully Autonomous Prototype</vt:lpstr>
      <vt:lpstr>Challenges – Extreme Conditions</vt:lpstr>
      <vt:lpstr>Challenges – Ethics </vt:lpstr>
      <vt:lpstr>Challenges – Public Relations </vt:lpstr>
      <vt:lpstr>Challenges – Legislation </vt:lpstr>
      <vt:lpstr>Challenges – Cost </vt:lpstr>
      <vt:lpstr>Future Plans</vt:lpstr>
      <vt:lpstr>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Self-Driving Car</dc:title>
  <dc:creator>Tyler</dc:creator>
  <cp:lastModifiedBy>Tyler</cp:lastModifiedBy>
  <cp:revision>35</cp:revision>
  <dcterms:created xsi:type="dcterms:W3CDTF">2014-11-24T17:40:56Z</dcterms:created>
  <dcterms:modified xsi:type="dcterms:W3CDTF">2014-11-25T00:22:51Z</dcterms:modified>
</cp:coreProperties>
</file>